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65759" y="2166364"/>
            <a:ext cx="11471565" cy="1739347"/>
          </a:xfrm>
        </p:spPr>
        <p:txBody>
          <a:bodyPr tIns="45720" bIns="45720" anchor="ctr">
            <a:normAutofit/>
          </a:bodyPr>
          <a:lstStyle>
            <a:lvl1pPr algn="ctr">
              <a:lnSpc>
                <a:spcPct val="80000"/>
              </a:lnSpc>
              <a:defRPr sz="6000" spc="150" baseline="0"/>
            </a:lvl1pPr>
          </a:lstStyle>
          <a:p>
            <a:r>
              <a:rPr lang="en-US"/>
              <a:t>Click to edit Master title style</a:t>
            </a:r>
            <a:endParaRPr lang="en-US" dirty="0"/>
          </a:p>
        </p:txBody>
      </p:sp>
      <p:sp>
        <p:nvSpPr>
          <p:cNvPr id="3" name="Subtitle 2"/>
          <p:cNvSpPr>
            <a:spLocks noGrp="1"/>
          </p:cNvSpPr>
          <p:nvPr>
            <p:ph type="subTitle" idx="1"/>
          </p:nvPr>
        </p:nvSpPr>
        <p:spPr>
          <a:xfrm>
            <a:off x="1524000" y="3996250"/>
            <a:ext cx="9144000" cy="1309255"/>
          </a:xfrm>
        </p:spPr>
        <p:txBody>
          <a:bodyPr>
            <a:normAutofit/>
          </a:bodyPr>
          <a:lstStyle>
            <a:lvl1pPr marL="0" indent="0" algn="ctr">
              <a:buNone/>
              <a:defRPr sz="2000"/>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2/26/2019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2/26/2019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191" y="2208879"/>
            <a:ext cx="10515600" cy="1676400"/>
          </a:xfrm>
        </p:spPr>
        <p:txBody>
          <a:bodyPr anchor="ctr">
            <a:noAutofit/>
          </a:bodyPr>
          <a:lstStyle>
            <a:lvl1pPr algn="ctr">
              <a:lnSpc>
                <a:spcPct val="80000"/>
              </a:lnSpc>
              <a:defRPr sz="6000" b="0" spc="150" baseline="0">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833191" y="4010334"/>
            <a:ext cx="10515600" cy="1174639"/>
          </a:xfrm>
        </p:spPr>
        <p:txBody>
          <a:bodyPr anchor="t">
            <a:normAutofit/>
          </a:bodyPr>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a:solidFill>
                  <a:schemeClr val="tx2"/>
                </a:solidFill>
              </a:defRPr>
            </a:lvl1pPr>
          </a:lstStyle>
          <a:p>
            <a:fld id="{96DFF08F-DC6B-4601-B491-B0F83F6DD2DA}" type="datetimeFigureOut">
              <a:rPr lang="en-US" dirty="0"/>
              <a:pPr/>
              <a:t>2/26/2019</a:t>
            </a:fld>
            <a:endParaRPr lang="en-US" dirty="0"/>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05344"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30391"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6DFF08F-DC6B-4601-B491-B0F83F6DD2DA}" type="datetimeFigureOut">
              <a:rPr lang="en-US" dirty="0"/>
              <a:t>2/26/2019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207008"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07008" y="2656566"/>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31230"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31230" y="2656564"/>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6DFF08F-DC6B-4601-B491-B0F83F6DD2DA}" type="datetimeFigureOut">
              <a:rPr lang="en-US" dirty="0"/>
              <a:t>2/26/2019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6DFF08F-DC6B-4601-B491-B0F83F6DD2DA}" type="datetimeFigureOut">
              <a:rPr lang="en-US" dirty="0"/>
              <a:t>2/26/2019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DFF08F-DC6B-4601-B491-B0F83F6DD2DA}" type="datetimeFigureOut">
              <a:rPr lang="en-US" dirty="0"/>
              <a:t>2/26/2019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207008" y="2120054"/>
            <a:ext cx="6126480" cy="4114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789023" y="2147486"/>
            <a:ext cx="3200400" cy="3432319"/>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96DFF08F-DC6B-4601-B491-B0F83F6DD2DA}" type="datetimeFigureOut">
              <a:rPr lang="en-US" dirty="0"/>
              <a:t>2/26/2019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Picture Placeholder 2"/>
          <p:cNvSpPr>
            <a:spLocks noGrp="1" noChangeAspect="1"/>
          </p:cNvSpPr>
          <p:nvPr>
            <p:ph type="pic" idx="1"/>
          </p:nvPr>
        </p:nvSpPr>
        <p:spPr>
          <a:xfrm>
            <a:off x="1280160" y="2211494"/>
            <a:ext cx="6126480" cy="3931920"/>
          </a:xfrm>
          <a:solidFill>
            <a:schemeClr val="tx2">
              <a:lumMod val="60000"/>
              <a:lumOff val="40000"/>
            </a:schemeClr>
          </a:solidFill>
        </p:spPr>
        <p:txBody>
          <a:bodyPr tIns="365760" anchor="t"/>
          <a:lstStyle>
            <a:lvl1pPr marL="0" indent="0" algn="ctr">
              <a:buNone/>
              <a:defRPr sz="32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790688" y="2150621"/>
            <a:ext cx="3200400" cy="3429000"/>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96DFF08F-DC6B-4601-B491-B0F83F6DD2DA}" type="datetimeFigureOut">
              <a:rPr lang="en-US" dirty="0"/>
              <a:t>2/26/2019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2/26/2019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9019312" y="0"/>
            <a:ext cx="2743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9160624" y="274638"/>
            <a:ext cx="2402380" cy="58975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199" y="274638"/>
            <a:ext cx="7973291" cy="5897562"/>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422854"/>
            <a:ext cx="2743196" cy="365125"/>
          </a:xfrm>
        </p:spPr>
        <p:txBody>
          <a:bodyPr/>
          <a:lstStyle/>
          <a:p>
            <a:fld id="{96DFF08F-DC6B-4601-B491-B0F83F6DD2DA}" type="datetimeFigureOut">
              <a:rPr lang="en-US" dirty="0"/>
              <a:t>2/26/2019</a:t>
            </a:fld>
            <a:endParaRPr lang="en-US" dirty="0"/>
          </a:p>
        </p:txBody>
      </p:sp>
      <p:sp>
        <p:nvSpPr>
          <p:cNvPr id="5" name="Footer Placeholder 4"/>
          <p:cNvSpPr>
            <a:spLocks noGrp="1"/>
          </p:cNvSpPr>
          <p:nvPr>
            <p:ph type="ftr" sz="quarter" idx="11"/>
          </p:nvPr>
        </p:nvSpPr>
        <p:spPr>
          <a:xfrm>
            <a:off x="3776135" y="6422854"/>
            <a:ext cx="4279669" cy="365125"/>
          </a:xfrm>
        </p:spPr>
        <p:txBody>
          <a:bodyPr/>
          <a:lstStyle/>
          <a:p>
            <a:endParaRPr lang="en-US" dirty="0"/>
          </a:p>
        </p:txBody>
      </p:sp>
      <p:sp>
        <p:nvSpPr>
          <p:cNvPr id="6" name="Slide Number Placeholder 5"/>
          <p:cNvSpPr>
            <a:spLocks noGrp="1"/>
          </p:cNvSpPr>
          <p:nvPr>
            <p:ph type="sldNum" sz="quarter" idx="12"/>
          </p:nvPr>
        </p:nvSpPr>
        <p:spPr>
          <a:xfrm>
            <a:off x="8073048" y="6422854"/>
            <a:ext cx="879759" cy="365125"/>
          </a:xfrm>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483"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02919" y="284176"/>
            <a:ext cx="9784080" cy="15087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02919" y="2011680"/>
            <a:ext cx="9784080" cy="420624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02266" y="6422854"/>
            <a:ext cx="3000894" cy="365125"/>
          </a:xfrm>
          <a:prstGeom prst="rect">
            <a:avLst/>
          </a:prstGeom>
        </p:spPr>
        <p:txBody>
          <a:bodyPr vert="horz" lIns="91440" tIns="45720" rIns="45720" bIns="45720" rtlCol="0" anchor="ctr"/>
          <a:lstStyle>
            <a:lvl1pPr algn="l">
              <a:defRPr sz="1050">
                <a:solidFill>
                  <a:schemeClr val="tx1"/>
                </a:solidFill>
              </a:defRPr>
            </a:lvl1pPr>
          </a:lstStyle>
          <a:p>
            <a:fld id="{96DFF08F-DC6B-4601-B491-B0F83F6DD2DA}" type="datetimeFigureOut">
              <a:rPr lang="en-US" dirty="0"/>
              <a:pPr/>
              <a:t>2/26/2019</a:t>
            </a:fld>
            <a:endParaRPr lang="en-US" dirty="0"/>
          </a:p>
        </p:txBody>
      </p:sp>
      <p:sp>
        <p:nvSpPr>
          <p:cNvPr id="5" name="Footer Placeholder 4"/>
          <p:cNvSpPr>
            <a:spLocks noGrp="1"/>
          </p:cNvSpPr>
          <p:nvPr>
            <p:ph type="ftr" sz="quarter" idx="3"/>
          </p:nvPr>
        </p:nvSpPr>
        <p:spPr>
          <a:xfrm>
            <a:off x="5596471" y="6422854"/>
            <a:ext cx="5044440" cy="365125"/>
          </a:xfrm>
          <a:prstGeom prst="rect">
            <a:avLst/>
          </a:prstGeom>
        </p:spPr>
        <p:txBody>
          <a:bodyPr vert="horz" lIns="91440" tIns="45720" rIns="91440" bIns="45720" rtlCol="0" anchor="ctr"/>
          <a:lstStyle>
            <a:lvl1pPr algn="r">
              <a:defRPr sz="1050">
                <a:solidFill>
                  <a:schemeClr val="tx1"/>
                </a:solidFill>
              </a:defRPr>
            </a:lvl1pPr>
          </a:lstStyle>
          <a:p>
            <a:endParaRPr lang="en-US" dirty="0"/>
          </a:p>
        </p:txBody>
      </p:sp>
      <p:sp>
        <p:nvSpPr>
          <p:cNvPr id="6" name="Slide Number Placeholder 5"/>
          <p:cNvSpPr>
            <a:spLocks noGrp="1"/>
          </p:cNvSpPr>
          <p:nvPr>
            <p:ph type="sldNum" sz="quarter" idx="4"/>
          </p:nvPr>
        </p:nvSpPr>
        <p:spPr>
          <a:xfrm>
            <a:off x="10658927" y="6422854"/>
            <a:ext cx="946264" cy="365125"/>
          </a:xfrm>
          <a:prstGeom prst="rect">
            <a:avLst/>
          </a:prstGeom>
        </p:spPr>
        <p:txBody>
          <a:bodyPr vert="horz" lIns="45720" tIns="45720" rIns="91440" bIns="45720" rtlCol="0" anchor="ctr"/>
          <a:lstStyle>
            <a:lvl1pPr algn="l">
              <a:defRPr sz="1200" b="0">
                <a:solidFill>
                  <a:schemeClr val="tx1"/>
                </a:solidFill>
              </a:defRPr>
            </a:lvl1pPr>
          </a:lstStyle>
          <a:p>
            <a:fld id="{4FAB73BC-B049-4115-A692-8D63A059BFB8}"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p:titleStyle>
    <p:body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nytimes.com/2018/12/04/business/retirement-integrating-old-and-young.html" TargetMode="External"/><Relationship Id="rId2" Type="http://schemas.openxmlformats.org/officeDocument/2006/relationships/hyperlink" Target="https://www.nytimes.com/2018/12/04/business/retirement/50s-far-from-retirement.htm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A7A79A0B-37B5-4FCB-8CC7-93E8E1962D9D}"/>
              </a:ext>
            </a:extLst>
          </p:cNvPr>
          <p:cNvSpPr>
            <a:spLocks noGrp="1"/>
          </p:cNvSpPr>
          <p:nvPr>
            <p:ph type="title"/>
          </p:nvPr>
        </p:nvSpPr>
        <p:spPr/>
        <p:txBody>
          <a:bodyPr>
            <a:normAutofit/>
          </a:bodyPr>
          <a:lstStyle/>
          <a:p>
            <a:pPr algn="ctr"/>
            <a:r>
              <a:rPr lang="en-US" sz="2800" dirty="0"/>
              <a:t>Importance of the older generation in a technologically advanced world</a:t>
            </a:r>
          </a:p>
        </p:txBody>
      </p:sp>
    </p:spTree>
    <p:extLst>
      <p:ext uri="{BB962C8B-B14F-4D97-AF65-F5344CB8AC3E}">
        <p14:creationId xmlns:p14="http://schemas.microsoft.com/office/powerpoint/2010/main" val="2088537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4FA34A8-A239-48A4-AD52-69DBBCE76596}"/>
              </a:ext>
            </a:extLst>
          </p:cNvPr>
          <p:cNvSpPr>
            <a:spLocks noGrp="1"/>
          </p:cNvSpPr>
          <p:nvPr>
            <p:ph type="title"/>
          </p:nvPr>
        </p:nvSpPr>
        <p:spPr/>
        <p:txBody>
          <a:bodyPr>
            <a:normAutofit/>
          </a:bodyPr>
          <a:lstStyle/>
          <a:p>
            <a:r>
              <a:rPr lang="en-US" sz="2800" dirty="0"/>
              <a:t>modern elders</a:t>
            </a:r>
          </a:p>
        </p:txBody>
      </p:sp>
      <p:sp>
        <p:nvSpPr>
          <p:cNvPr id="3" name="Content Placeholder 2">
            <a:extLst>
              <a:ext uri="{FF2B5EF4-FFF2-40B4-BE49-F238E27FC236}">
                <a16:creationId xmlns:a16="http://schemas.microsoft.com/office/drawing/2014/main" xmlns="" id="{F63982DD-E13B-415A-A1EF-4720BC30CD0F}"/>
              </a:ext>
            </a:extLst>
          </p:cNvPr>
          <p:cNvSpPr>
            <a:spLocks noGrp="1"/>
          </p:cNvSpPr>
          <p:nvPr>
            <p:ph idx="1"/>
          </p:nvPr>
        </p:nvSpPr>
        <p:spPr/>
        <p:txBody>
          <a:bodyPr/>
          <a:lstStyle/>
          <a:p>
            <a:r>
              <a:rPr lang="en-US" dirty="0"/>
              <a:t>In today’s world, integration of the elderly and youths in a work environment has helped organizations achieve their goals and be able to operate in a competitive edge. </a:t>
            </a:r>
          </a:p>
          <a:p>
            <a:r>
              <a:rPr lang="en-US" dirty="0"/>
              <a:t>People above 50 years of age, or rather those who are close to their retirement play an important role in the rapidly changing workplace. </a:t>
            </a:r>
          </a:p>
          <a:p>
            <a:r>
              <a:rPr lang="en-US" dirty="0"/>
              <a:t>With their experience and the presence of learning opportunities, modern elders are able to contribute significantly towards the success of organizations. </a:t>
            </a:r>
          </a:p>
          <a:p>
            <a:r>
              <a:rPr lang="en-US" dirty="0"/>
              <a:t>Further, mutual relationships between youths and old people at workplace enhances rapid acquisition of knowledge and relevant information required for success. </a:t>
            </a:r>
          </a:p>
        </p:txBody>
      </p:sp>
    </p:spTree>
    <p:extLst>
      <p:ext uri="{BB962C8B-B14F-4D97-AF65-F5344CB8AC3E}">
        <p14:creationId xmlns:p14="http://schemas.microsoft.com/office/powerpoint/2010/main" val="1884612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6E5F935-1589-4A54-B725-4760AD4F8D4B}"/>
              </a:ext>
            </a:extLst>
          </p:cNvPr>
          <p:cNvSpPr>
            <a:spLocks noGrp="1"/>
          </p:cNvSpPr>
          <p:nvPr>
            <p:ph type="title"/>
          </p:nvPr>
        </p:nvSpPr>
        <p:spPr/>
        <p:txBody>
          <a:bodyPr>
            <a:normAutofit/>
          </a:bodyPr>
          <a:lstStyle/>
          <a:p>
            <a:r>
              <a:rPr lang="en-US" sz="2800" dirty="0"/>
              <a:t>Importance of modern elders</a:t>
            </a:r>
          </a:p>
        </p:txBody>
      </p:sp>
      <p:sp>
        <p:nvSpPr>
          <p:cNvPr id="3" name="Content Placeholder 2">
            <a:extLst>
              <a:ext uri="{FF2B5EF4-FFF2-40B4-BE49-F238E27FC236}">
                <a16:creationId xmlns:a16="http://schemas.microsoft.com/office/drawing/2014/main" xmlns="" id="{FE88E287-4207-4A74-84B7-BB5EAB9141AF}"/>
              </a:ext>
            </a:extLst>
          </p:cNvPr>
          <p:cNvSpPr>
            <a:spLocks noGrp="1"/>
          </p:cNvSpPr>
          <p:nvPr>
            <p:ph idx="1"/>
          </p:nvPr>
        </p:nvSpPr>
        <p:spPr/>
        <p:txBody>
          <a:bodyPr/>
          <a:lstStyle/>
          <a:p>
            <a:r>
              <a:rPr lang="en-US" dirty="0"/>
              <a:t>Modern elders play an important role when it comes to provision of technical support. Modern technology is based on traditional technologies; due to the fact that many systems are automated, youths can face a challenge when a manual repair is needed (</a:t>
            </a:r>
            <a:r>
              <a:rPr lang="en-US" dirty="0" err="1"/>
              <a:t>Alboher</a:t>
            </a:r>
            <a:r>
              <a:rPr lang="en-US" dirty="0"/>
              <a:t> 2018). From experience, modern elders could be able to solve such problems. </a:t>
            </a:r>
          </a:p>
          <a:p>
            <a:r>
              <a:rPr lang="en-US" dirty="0"/>
              <a:t>Modern elders are also important because they can play the role of mentorship to the youths. In the process of development, it is important for humans to practice interdependence (Salam 2018), whereby elders provide the way of addressing different issues and on the other hand the youths use technology to connect more with the elderly. </a:t>
            </a:r>
          </a:p>
        </p:txBody>
      </p:sp>
    </p:spTree>
    <p:extLst>
      <p:ext uri="{BB962C8B-B14F-4D97-AF65-F5344CB8AC3E}">
        <p14:creationId xmlns:p14="http://schemas.microsoft.com/office/powerpoint/2010/main" val="7097336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DDA895F-1F65-43CB-B351-DE807EBE9FBE}"/>
              </a:ext>
            </a:extLst>
          </p:cNvPr>
          <p:cNvSpPr>
            <a:spLocks noGrp="1"/>
          </p:cNvSpPr>
          <p:nvPr>
            <p:ph type="title"/>
          </p:nvPr>
        </p:nvSpPr>
        <p:spPr/>
        <p:txBody>
          <a:bodyPr>
            <a:normAutofit/>
          </a:bodyPr>
          <a:lstStyle/>
          <a:p>
            <a:r>
              <a:rPr lang="en-US" sz="2800" dirty="0"/>
              <a:t>Opportunities presented to elders</a:t>
            </a:r>
          </a:p>
        </p:txBody>
      </p:sp>
      <p:sp>
        <p:nvSpPr>
          <p:cNvPr id="3" name="Content Placeholder 2">
            <a:extLst>
              <a:ext uri="{FF2B5EF4-FFF2-40B4-BE49-F238E27FC236}">
                <a16:creationId xmlns:a16="http://schemas.microsoft.com/office/drawing/2014/main" xmlns="" id="{08AC1390-373F-4A66-8A42-B1B1DC726939}"/>
              </a:ext>
            </a:extLst>
          </p:cNvPr>
          <p:cNvSpPr>
            <a:spLocks noGrp="1"/>
          </p:cNvSpPr>
          <p:nvPr>
            <p:ph idx="1"/>
          </p:nvPr>
        </p:nvSpPr>
        <p:spPr/>
        <p:txBody>
          <a:bodyPr/>
          <a:lstStyle/>
          <a:p>
            <a:r>
              <a:rPr lang="en-US" dirty="0"/>
              <a:t>Modern elders are presented with different opportunities, including;</a:t>
            </a:r>
          </a:p>
          <a:p>
            <a:r>
              <a:rPr lang="en-US" dirty="0"/>
              <a:t>Developing genuine relationships with the young people, which, in turn, would promote deeper connections and longer lives. </a:t>
            </a:r>
          </a:p>
          <a:p>
            <a:r>
              <a:rPr lang="en-US" dirty="0"/>
              <a:t>Another opportunity is promoting interdependence. Interdependence is an aspect of human development and helps in the development of larger brains (Salam 2018).</a:t>
            </a:r>
          </a:p>
          <a:p>
            <a:r>
              <a:rPr lang="en-US" dirty="0"/>
              <a:t>Elders are also presented with the opportunity of passing their knowledge and experience down to younger generation to ensure that there is continued human development . </a:t>
            </a:r>
          </a:p>
        </p:txBody>
      </p:sp>
    </p:spTree>
    <p:extLst>
      <p:ext uri="{BB962C8B-B14F-4D97-AF65-F5344CB8AC3E}">
        <p14:creationId xmlns:p14="http://schemas.microsoft.com/office/powerpoint/2010/main" val="28801286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0DC9025-FEE9-4310-BEFA-F846905E9A18}"/>
              </a:ext>
            </a:extLst>
          </p:cNvPr>
          <p:cNvSpPr>
            <a:spLocks noGrp="1"/>
          </p:cNvSpPr>
          <p:nvPr>
            <p:ph type="title"/>
          </p:nvPr>
        </p:nvSpPr>
        <p:spPr/>
        <p:txBody>
          <a:bodyPr>
            <a:normAutofit/>
          </a:bodyPr>
          <a:lstStyle/>
          <a:p>
            <a:r>
              <a:rPr lang="en-US" sz="2800" dirty="0"/>
              <a:t>References </a:t>
            </a:r>
          </a:p>
        </p:txBody>
      </p:sp>
      <p:sp>
        <p:nvSpPr>
          <p:cNvPr id="3" name="Content Placeholder 2">
            <a:extLst>
              <a:ext uri="{FF2B5EF4-FFF2-40B4-BE49-F238E27FC236}">
                <a16:creationId xmlns:a16="http://schemas.microsoft.com/office/drawing/2014/main" xmlns="" id="{95225E0A-6765-45DA-B83A-86B45EF6B9C0}"/>
              </a:ext>
            </a:extLst>
          </p:cNvPr>
          <p:cNvSpPr>
            <a:spLocks noGrp="1"/>
          </p:cNvSpPr>
          <p:nvPr>
            <p:ph idx="1"/>
          </p:nvPr>
        </p:nvSpPr>
        <p:spPr/>
        <p:txBody>
          <a:bodyPr/>
          <a:lstStyle/>
          <a:p>
            <a:r>
              <a:rPr lang="en-US" dirty="0" err="1"/>
              <a:t>Alboher</a:t>
            </a:r>
            <a:r>
              <a:rPr lang="en-US" dirty="0"/>
              <a:t>, M. (2018). The New 50s: Far From Retirement. </a:t>
            </a:r>
            <a:r>
              <a:rPr lang="en-US" dirty="0">
                <a:hlinkClick r:id="rId2"/>
              </a:rPr>
              <a:t>https://www.nytimes.com/2018/12/04/business/retirement/50s-far-from-retirement.html</a:t>
            </a:r>
            <a:r>
              <a:rPr lang="en-US" dirty="0"/>
              <a:t> </a:t>
            </a:r>
          </a:p>
          <a:p>
            <a:r>
              <a:rPr lang="en-US" dirty="0"/>
              <a:t>Salam, A. (2018). Bringing Older Americans Back Into the Fold. </a:t>
            </a:r>
            <a:r>
              <a:rPr lang="en-US" dirty="0">
                <a:hlinkClick r:id="rId3"/>
              </a:rPr>
              <a:t>https://www.nytimes.com/2018/12/04/business/retirement-integrating-old-and-young.html</a:t>
            </a:r>
            <a:r>
              <a:rPr lang="en-US" dirty="0"/>
              <a:t> </a:t>
            </a:r>
            <a:endParaRPr lang="en-US" dirty="0" smtClean="0"/>
          </a:p>
          <a:p>
            <a:r>
              <a:rPr lang="en-US" dirty="0"/>
              <a:t>https://encore.org/ (Links to an external site.)Links to an external site.</a:t>
            </a:r>
            <a:endParaRPr lang="en-GB" dirty="0"/>
          </a:p>
          <a:p>
            <a:endParaRPr lang="en-US" dirty="0"/>
          </a:p>
        </p:txBody>
      </p:sp>
    </p:spTree>
    <p:extLst>
      <p:ext uri="{BB962C8B-B14F-4D97-AF65-F5344CB8AC3E}">
        <p14:creationId xmlns:p14="http://schemas.microsoft.com/office/powerpoint/2010/main" val="280161896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anded">
  <a:themeElements>
    <a:clrScheme name="Banded">
      <a:dk1>
        <a:srgbClr val="2C2C2C"/>
      </a:dk1>
      <a:lt1>
        <a:srgbClr val="FFFFFF"/>
      </a:lt1>
      <a:dk2>
        <a:srgbClr val="099BDD"/>
      </a:dk2>
      <a:lt2>
        <a:srgbClr val="F2F2F2"/>
      </a:lt2>
      <a:accent1>
        <a:srgbClr val="FFC000"/>
      </a:accent1>
      <a:accent2>
        <a:srgbClr val="A5D028"/>
      </a:accent2>
      <a:accent3>
        <a:srgbClr val="08CC78"/>
      </a:accent3>
      <a:accent4>
        <a:srgbClr val="F24099"/>
      </a:accent4>
      <a:accent5>
        <a:srgbClr val="828288"/>
      </a:accent5>
      <a:accent6>
        <a:srgbClr val="F56617"/>
      </a:accent6>
      <a:hlink>
        <a:srgbClr val="005DBA"/>
      </a:hlink>
      <a:folHlink>
        <a:srgbClr val="6C606A"/>
      </a:folHlink>
    </a:clrScheme>
    <a:fontScheme name="Banded">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nded">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schemeClr val="phClr">
                <a:shade val="91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9792607F-9579-4224-82FF-9C88C3E1E53D}"/>
    </a:ext>
  </a:extLst>
</a:theme>
</file>

<file path=docProps/app.xml><?xml version="1.0" encoding="utf-8"?>
<Properties xmlns="http://schemas.openxmlformats.org/officeDocument/2006/extended-properties" xmlns:vt="http://schemas.openxmlformats.org/officeDocument/2006/docPropsVTypes">
  <Template>TM03090430[[fn=Banded]]</Template>
  <TotalTime>40</TotalTime>
  <Words>379</Words>
  <Application>Microsoft Office PowerPoint</Application>
  <PresentationFormat>Widescreen</PresentationFormat>
  <Paragraphs>18</Paragraphs>
  <Slides>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Corbel</vt:lpstr>
      <vt:lpstr>Wingdings</vt:lpstr>
      <vt:lpstr>Banded</vt:lpstr>
      <vt:lpstr>Importance of the older generation in a technologically advanced world</vt:lpstr>
      <vt:lpstr>modern elders</vt:lpstr>
      <vt:lpstr>Importance of modern elders</vt:lpstr>
      <vt:lpstr>Opportunities presented to elders</vt:lpstr>
      <vt:lpstr>References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Importance of the older generation in a technologically advanced world</dc:title>
  <dc:creator>Windows User</dc:creator>
  <cp:lastModifiedBy>Windows User</cp:lastModifiedBy>
  <cp:revision>10</cp:revision>
  <dcterms:created xsi:type="dcterms:W3CDTF">2019-02-26T06:13:29Z</dcterms:created>
  <dcterms:modified xsi:type="dcterms:W3CDTF">2019-02-26T09:13:22Z</dcterms:modified>
</cp:coreProperties>
</file>